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Alice"/>
      <p:regular r:id="rId17"/>
    </p:embeddedFont>
    <p:embeddedFont>
      <p:font typeface="Alice"/>
      <p:regular r:id="rId18"/>
    </p:embeddedFont>
    <p:embeddedFont>
      <p:font typeface="Lora"/>
      <p:regular r:id="rId19"/>
    </p:embeddedFont>
    <p:embeddedFont>
      <p:font typeface="Lora"/>
      <p:regular r:id="rId20"/>
    </p:embeddedFont>
    <p:embeddedFont>
      <p:font typeface="Lora"/>
      <p:regular r:id="rId21"/>
    </p:embeddedFont>
    <p:embeddedFont>
      <p:font typeface="Lora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B5BDB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B5BDB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B5BDB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B5BDB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B5BDB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B5BDB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B5BDB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B5BDB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B5BDB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B5BDB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image" Target="../media/image-2-4.png"/><Relationship Id="rId5" Type="http://schemas.openxmlformats.org/officeDocument/2006/relationships/slideLayout" Target="../slideLayouts/slideLayout3.xml"/><Relationship Id="rId6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slideLayout" Target="../slideLayouts/slideLayout5.xml"/><Relationship Id="rId7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image" Target="../media/image-5-6.png"/><Relationship Id="rId7" Type="http://schemas.openxmlformats.org/officeDocument/2006/relationships/image" Target="../media/image-5-7.png"/><Relationship Id="rId8" Type="http://schemas.openxmlformats.org/officeDocument/2006/relationships/slideLayout" Target="../slideLayouts/slideLayout6.xml"/><Relationship Id="rId9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image" Target="../media/image-6-6.png"/><Relationship Id="rId7" Type="http://schemas.openxmlformats.org/officeDocument/2006/relationships/slideLayout" Target="../slideLayouts/slideLayout7.xml"/><Relationship Id="rId8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slideLayout" Target="../slideLayouts/slideLayout8.xml"/><Relationship Id="rId5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slideLayout" Target="../slideLayouts/slideLayout9.xml"/><Relationship Id="rId6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slideLayout" Target="../slideLayouts/slideLayout10.xml"/><Relationship Id="rId5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4220" y="3429000"/>
            <a:ext cx="1965960" cy="13716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1365171" y="1574006"/>
            <a:ext cx="6413540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1D9394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Lutte contre la multibancarité : </a:t>
            </a:r>
            <a:endParaRPr lang="en-US" sz="3550" dirty="0"/>
          </a:p>
        </p:txBody>
      </p:sp>
      <p:sp>
        <p:nvSpPr>
          <p:cNvPr id="5" name="Text 1"/>
          <p:cNvSpPr/>
          <p:nvPr/>
        </p:nvSpPr>
        <p:spPr>
          <a:xfrm>
            <a:off x="1664137" y="2367796"/>
            <a:ext cx="5815727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1D9394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Analyse &amp; Recommandations WeBank</a:t>
            </a:r>
            <a:endParaRPr lang="en-US" sz="2650" dirty="0"/>
          </a:p>
        </p:txBody>
      </p:sp>
      <p:sp>
        <p:nvSpPr>
          <p:cNvPr id="6" name="Text 2"/>
          <p:cNvSpPr/>
          <p:nvPr/>
        </p:nvSpPr>
        <p:spPr>
          <a:xfrm>
            <a:off x="793790" y="3133249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Dans un marché bancaire de plus en plus concurrentiel, WeBank souhaite</a:t>
            </a:r>
            <a:pPr algn="ctr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00000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</a:t>
            </a:r>
            <a:pPr algn="ctr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1D9394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comprendre et limiter le phénomène de multibancarité pour fidéliser ses clients et réduire leur attrition</a:t>
            </a:r>
            <a:pPr algn="ctr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00000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.</a:t>
            </a: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793790" y="4477107"/>
            <a:ext cx="755642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Cette action s'incrit pleinenemnt dans l'esprit de notre banque drivé par le slogan : </a:t>
            </a:r>
            <a:endParaRPr lang="en-US" sz="1400" dirty="0"/>
          </a:p>
        </p:txBody>
      </p:sp>
      <p:sp>
        <p:nvSpPr>
          <p:cNvPr id="8" name="Text 4"/>
          <p:cNvSpPr/>
          <p:nvPr/>
        </p:nvSpPr>
        <p:spPr>
          <a:xfrm>
            <a:off x="793790" y="502253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"  </a:t>
            </a:r>
            <a:pPr algn="ctr" indent="0" marL="0">
              <a:lnSpc>
                <a:spcPts val="2850"/>
              </a:lnSpc>
              <a:buNone/>
            </a:pPr>
            <a:r>
              <a:rPr lang="en-US" sz="1750" b="1" i="1" dirty="0">
                <a:solidFill>
                  <a:srgbClr val="1D9394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Simple. Humaine. Pour vous.</a:t>
            </a:r>
            <a:pPr algn="ctr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00000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 </a:t>
            </a:r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"</a:t>
            </a:r>
            <a:endParaRPr lang="en-US" sz="1750" dirty="0"/>
          </a:p>
        </p:txBody>
      </p:sp>
      <p:sp>
        <p:nvSpPr>
          <p:cNvPr id="9" name="Text 5"/>
          <p:cNvSpPr/>
          <p:nvPr/>
        </p:nvSpPr>
        <p:spPr>
          <a:xfrm>
            <a:off x="793790" y="564058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10" name="Shape 6"/>
          <p:cNvSpPr/>
          <p:nvPr/>
        </p:nvSpPr>
        <p:spPr>
          <a:xfrm>
            <a:off x="793790" y="6275546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410" y="6283166"/>
            <a:ext cx="347663" cy="347663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1270040" y="6258639"/>
            <a:ext cx="3125033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Lora Bold" pitchFamily="34" charset="0"/>
                <a:ea typeface="Lora Bold" pitchFamily="34" charset="-122"/>
                <a:cs typeface="Lora Bold" pitchFamily="34" charset="-120"/>
              </a:rPr>
              <a:t>par Prince D. MEZUI R.</a:t>
            </a:r>
            <a:endParaRPr lang="en-US" sz="2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866668" y="2257663"/>
            <a:ext cx="889706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D9394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MERCI POUR VOTRE ATTENTION !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86400" y="3420070"/>
            <a:ext cx="3657600" cy="255174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1511" y="519708"/>
            <a:ext cx="9102566" cy="5906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650"/>
              </a:lnSpc>
              <a:buNone/>
            </a:pPr>
            <a:r>
              <a:rPr lang="en-US" sz="3700" dirty="0">
                <a:solidFill>
                  <a:srgbClr val="1D9394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Notre parc client et méthodologie d'analyse</a:t>
            </a:r>
            <a:endParaRPr lang="en-US" sz="3700" dirty="0"/>
          </a:p>
        </p:txBody>
      </p:sp>
      <p:sp>
        <p:nvSpPr>
          <p:cNvPr id="3" name="Text 1"/>
          <p:cNvSpPr/>
          <p:nvPr/>
        </p:nvSpPr>
        <p:spPr>
          <a:xfrm>
            <a:off x="661511" y="139386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D9394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Parc client actuel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661511" y="2126099"/>
            <a:ext cx="6535579" cy="6237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900"/>
              </a:lnSpc>
              <a:buNone/>
            </a:pPr>
            <a:r>
              <a:rPr lang="en-US" sz="4900" dirty="0">
                <a:solidFill>
                  <a:srgbClr val="000000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63K</a:t>
            </a:r>
            <a:endParaRPr lang="en-US" sz="4900" dirty="0"/>
          </a:p>
        </p:txBody>
      </p:sp>
      <p:sp>
        <p:nvSpPr>
          <p:cNvPr id="5" name="Text 3"/>
          <p:cNvSpPr/>
          <p:nvPr/>
        </p:nvSpPr>
        <p:spPr>
          <a:xfrm>
            <a:off x="2747962" y="2985968"/>
            <a:ext cx="236267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Clients WeBank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661511" y="3394591"/>
            <a:ext cx="6535579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00000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Base client totale</a:t>
            </a:r>
            <a:endParaRPr lang="en-US" sz="1450" dirty="0"/>
          </a:p>
        </p:txBody>
      </p:sp>
      <p:sp>
        <p:nvSpPr>
          <p:cNvPr id="7" name="Text 5"/>
          <p:cNvSpPr/>
          <p:nvPr/>
        </p:nvSpPr>
        <p:spPr>
          <a:xfrm>
            <a:off x="7433310" y="2126099"/>
            <a:ext cx="6535579" cy="6237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900"/>
              </a:lnSpc>
              <a:buNone/>
            </a:pPr>
            <a:r>
              <a:rPr lang="en-US" sz="4900" dirty="0">
                <a:solidFill>
                  <a:srgbClr val="000000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25%</a:t>
            </a:r>
            <a:endParaRPr lang="en-US" sz="4900" dirty="0"/>
          </a:p>
        </p:txBody>
      </p:sp>
      <p:sp>
        <p:nvSpPr>
          <p:cNvPr id="8" name="Text 6"/>
          <p:cNvSpPr/>
          <p:nvPr/>
        </p:nvSpPr>
        <p:spPr>
          <a:xfrm>
            <a:off x="9519761" y="2985968"/>
            <a:ext cx="236267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Multibancarisés</a:t>
            </a:r>
            <a:endParaRPr lang="en-US" sz="1850" dirty="0"/>
          </a:p>
        </p:txBody>
      </p:sp>
      <p:sp>
        <p:nvSpPr>
          <p:cNvPr id="9" name="Text 7"/>
          <p:cNvSpPr/>
          <p:nvPr/>
        </p:nvSpPr>
        <p:spPr>
          <a:xfrm>
            <a:off x="7433310" y="3394591"/>
            <a:ext cx="6535579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00000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Clients ciblés par l'étude</a:t>
            </a:r>
            <a:endParaRPr lang="en-US" sz="1450" dirty="0"/>
          </a:p>
        </p:txBody>
      </p:sp>
      <p:pic>
        <p:nvPicPr>
          <p:cNvPr id="10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18786" y="3909655"/>
            <a:ext cx="7392829" cy="1802249"/>
          </a:xfrm>
          <a:prstGeom prst="rect">
            <a:avLst/>
          </a:prstGeom>
        </p:spPr>
      </p:pic>
      <p:sp>
        <p:nvSpPr>
          <p:cNvPr id="11" name="Text 8"/>
          <p:cNvSpPr/>
          <p:nvPr/>
        </p:nvSpPr>
        <p:spPr>
          <a:xfrm>
            <a:off x="661511" y="599539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D9394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Axes d'analyse</a:t>
            </a:r>
            <a:endParaRPr lang="en-US" sz="2200" dirty="0"/>
          </a:p>
        </p:txBody>
      </p:sp>
      <p:sp>
        <p:nvSpPr>
          <p:cNvPr id="12" name="Shape 9"/>
          <p:cNvSpPr/>
          <p:nvPr/>
        </p:nvSpPr>
        <p:spPr>
          <a:xfrm>
            <a:off x="661511" y="6633210"/>
            <a:ext cx="425291" cy="425291"/>
          </a:xfrm>
          <a:prstGeom prst="roundRect">
            <a:avLst>
              <a:gd name="adj" fmla="val 6667"/>
            </a:avLst>
          </a:prstGeom>
          <a:solidFill>
            <a:srgbClr val="F0EDE6"/>
          </a:solidFill>
          <a:ln/>
        </p:spPr>
      </p:sp>
      <p:pic>
        <p:nvPicPr>
          <p:cNvPr id="1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413" y="6668691"/>
            <a:ext cx="283488" cy="354330"/>
          </a:xfrm>
          <a:prstGeom prst="rect">
            <a:avLst/>
          </a:prstGeom>
        </p:spPr>
      </p:pic>
      <p:sp>
        <p:nvSpPr>
          <p:cNvPr id="14" name="Text 10"/>
          <p:cNvSpPr/>
          <p:nvPr/>
        </p:nvSpPr>
        <p:spPr>
          <a:xfrm>
            <a:off x="1275755" y="6698099"/>
            <a:ext cx="236267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Profiling clients</a:t>
            </a:r>
            <a:endParaRPr lang="en-US" sz="1850" dirty="0"/>
          </a:p>
        </p:txBody>
      </p:sp>
      <p:sp>
        <p:nvSpPr>
          <p:cNvPr id="15" name="Text 11"/>
          <p:cNvSpPr/>
          <p:nvPr/>
        </p:nvSpPr>
        <p:spPr>
          <a:xfrm>
            <a:off x="1275755" y="7106722"/>
            <a:ext cx="3664029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00000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Analyse démographique et comportementale</a:t>
            </a:r>
            <a:endParaRPr lang="en-US" sz="1450" dirty="0"/>
          </a:p>
        </p:txBody>
      </p:sp>
      <p:sp>
        <p:nvSpPr>
          <p:cNvPr id="16" name="Shape 12"/>
          <p:cNvSpPr/>
          <p:nvPr/>
        </p:nvSpPr>
        <p:spPr>
          <a:xfrm>
            <a:off x="5176004" y="6633210"/>
            <a:ext cx="425291" cy="425291"/>
          </a:xfrm>
          <a:prstGeom prst="roundRect">
            <a:avLst>
              <a:gd name="adj" fmla="val 6667"/>
            </a:avLst>
          </a:prstGeom>
          <a:solidFill>
            <a:srgbClr val="F0EDE6"/>
          </a:solidFill>
          <a:ln/>
        </p:spPr>
      </p:sp>
      <p:pic>
        <p:nvPicPr>
          <p:cNvPr id="1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6906" y="6668691"/>
            <a:ext cx="283488" cy="354330"/>
          </a:xfrm>
          <a:prstGeom prst="rect">
            <a:avLst/>
          </a:prstGeom>
        </p:spPr>
      </p:pic>
      <p:sp>
        <p:nvSpPr>
          <p:cNvPr id="18" name="Text 13"/>
          <p:cNvSpPr/>
          <p:nvPr/>
        </p:nvSpPr>
        <p:spPr>
          <a:xfrm>
            <a:off x="5790248" y="6698099"/>
            <a:ext cx="236267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Tracking des activités</a:t>
            </a:r>
            <a:endParaRPr lang="en-US" sz="1850" dirty="0"/>
          </a:p>
        </p:txBody>
      </p:sp>
      <p:sp>
        <p:nvSpPr>
          <p:cNvPr id="19" name="Text 14"/>
          <p:cNvSpPr/>
          <p:nvPr/>
        </p:nvSpPr>
        <p:spPr>
          <a:xfrm>
            <a:off x="5790248" y="7106722"/>
            <a:ext cx="3664029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00000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Suivi des opérations et engagements</a:t>
            </a:r>
            <a:endParaRPr lang="en-US" sz="1450" dirty="0"/>
          </a:p>
        </p:txBody>
      </p:sp>
      <p:sp>
        <p:nvSpPr>
          <p:cNvPr id="20" name="Shape 15"/>
          <p:cNvSpPr/>
          <p:nvPr/>
        </p:nvSpPr>
        <p:spPr>
          <a:xfrm>
            <a:off x="9690497" y="6633210"/>
            <a:ext cx="425291" cy="425291"/>
          </a:xfrm>
          <a:prstGeom prst="roundRect">
            <a:avLst>
              <a:gd name="adj" fmla="val 6667"/>
            </a:avLst>
          </a:prstGeom>
          <a:solidFill>
            <a:srgbClr val="F0EDE6"/>
          </a:solidFill>
          <a:ln/>
        </p:spPr>
      </p:sp>
      <p:pic>
        <p:nvPicPr>
          <p:cNvPr id="2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61399" y="6668691"/>
            <a:ext cx="283488" cy="354330"/>
          </a:xfrm>
          <a:prstGeom prst="rect">
            <a:avLst/>
          </a:prstGeom>
        </p:spPr>
      </p:pic>
      <p:sp>
        <p:nvSpPr>
          <p:cNvPr id="22" name="Text 16"/>
          <p:cNvSpPr/>
          <p:nvPr/>
        </p:nvSpPr>
        <p:spPr>
          <a:xfrm>
            <a:off x="10304740" y="6698099"/>
            <a:ext cx="236267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Relation client</a:t>
            </a:r>
            <a:endParaRPr lang="en-US" sz="1850" dirty="0"/>
          </a:p>
        </p:txBody>
      </p:sp>
      <p:sp>
        <p:nvSpPr>
          <p:cNvPr id="23" name="Text 17"/>
          <p:cNvSpPr/>
          <p:nvPr/>
        </p:nvSpPr>
        <p:spPr>
          <a:xfrm>
            <a:off x="10304740" y="7106722"/>
            <a:ext cx="3664148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00000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Satisfaction et interactions</a:t>
            </a:r>
            <a:endParaRPr lang="en-US" sz="14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34189" y="2273618"/>
            <a:ext cx="12362021" cy="368224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58095" y="455295"/>
            <a:ext cx="5114211" cy="287512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9477" y="3578662"/>
            <a:ext cx="6131838" cy="5174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050"/>
              </a:lnSpc>
              <a:buNone/>
            </a:pPr>
            <a:r>
              <a:rPr lang="en-US" sz="3250" dirty="0">
                <a:solidFill>
                  <a:srgbClr val="1D9394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Profil des clients multibancarisés</a:t>
            </a:r>
            <a:endParaRPr lang="en-US" sz="32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477" y="4344353"/>
            <a:ext cx="413861" cy="41386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79477" y="4965144"/>
            <a:ext cx="2069544" cy="2586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Nouveaux clients</a:t>
            </a:r>
            <a:endParaRPr lang="en-US" sz="1600" dirty="0"/>
          </a:p>
        </p:txBody>
      </p:sp>
      <p:sp>
        <p:nvSpPr>
          <p:cNvPr id="6" name="Text 2"/>
          <p:cNvSpPr/>
          <p:nvPr/>
        </p:nvSpPr>
        <p:spPr>
          <a:xfrm>
            <a:off x="579477" y="5323046"/>
            <a:ext cx="6632258" cy="5298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300" dirty="0">
                <a:solidFill>
                  <a:srgbClr val="00000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Les clients récemment acquis sont plus susceptibles d'être multibancarisés, n'ayant pas encore consolidé leurs services.</a:t>
            </a:r>
            <a:endParaRPr lang="en-US" sz="13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8665" y="4344353"/>
            <a:ext cx="413861" cy="41386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418665" y="4965144"/>
            <a:ext cx="2248733" cy="2586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Cadres et entrepreneurs</a:t>
            </a:r>
            <a:endParaRPr lang="en-US" sz="1600" dirty="0"/>
          </a:p>
        </p:txBody>
      </p:sp>
      <p:sp>
        <p:nvSpPr>
          <p:cNvPr id="9" name="Text 4"/>
          <p:cNvSpPr/>
          <p:nvPr/>
        </p:nvSpPr>
        <p:spPr>
          <a:xfrm>
            <a:off x="7418665" y="5323046"/>
            <a:ext cx="6632258" cy="5298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300" dirty="0">
                <a:solidFill>
                  <a:srgbClr val="00000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Ces catégories socio-professionnelles ont des besoins financiers plus complexes et diversifiés.</a:t>
            </a:r>
            <a:endParaRPr lang="en-US" sz="13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477" y="6266736"/>
            <a:ext cx="413861" cy="41386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579477" y="6887528"/>
            <a:ext cx="2069544" cy="2586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Moins de 40 ans</a:t>
            </a:r>
            <a:endParaRPr lang="en-US" sz="1600" dirty="0"/>
          </a:p>
        </p:txBody>
      </p:sp>
      <p:sp>
        <p:nvSpPr>
          <p:cNvPr id="12" name="Text 6"/>
          <p:cNvSpPr/>
          <p:nvPr/>
        </p:nvSpPr>
        <p:spPr>
          <a:xfrm>
            <a:off x="579477" y="7245429"/>
            <a:ext cx="6632258" cy="5298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300" dirty="0">
                <a:solidFill>
                  <a:srgbClr val="00000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Les jeunes clients sont plus ouverts aux offres multiples et recherchent activement les meilleures conditions.</a:t>
            </a:r>
            <a:endParaRPr lang="en-US" sz="130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8665" y="6266736"/>
            <a:ext cx="413861" cy="413861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418665" y="6887528"/>
            <a:ext cx="2069544" cy="2586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Maximum 2 comptes</a:t>
            </a:r>
            <a:endParaRPr lang="en-US" sz="1600" dirty="0"/>
          </a:p>
        </p:txBody>
      </p:sp>
      <p:sp>
        <p:nvSpPr>
          <p:cNvPr id="15" name="Text 8"/>
          <p:cNvSpPr/>
          <p:nvPr/>
        </p:nvSpPr>
        <p:spPr>
          <a:xfrm>
            <a:off x="7418665" y="7245429"/>
            <a:ext cx="6632258" cy="5298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300" dirty="0">
                <a:solidFill>
                  <a:srgbClr val="00000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Une faible diversification de produits chez nous indique un engagement limité avec WeBank.</a:t>
            </a:r>
            <a:endParaRPr lang="en-US" sz="13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43746" y="348615"/>
            <a:ext cx="5933837" cy="3962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450" dirty="0">
                <a:solidFill>
                  <a:srgbClr val="1D9394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Analyse du comportement et des activités</a:t>
            </a:r>
            <a:endParaRPr lang="en-US" sz="2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06140" y="998458"/>
            <a:ext cx="7818120" cy="35433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484959" y="4874538"/>
            <a:ext cx="7850624" cy="2377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50"/>
              </a:lnSpc>
              <a:buNone/>
            </a:pPr>
            <a:r>
              <a:rPr lang="en-US" sz="1450" dirty="0">
                <a:solidFill>
                  <a:srgbClr val="1D9394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Cible prioritaire : clients peu connectés, avec faibles crédits immobiliers et liquidités limitées</a:t>
            </a:r>
            <a:endParaRPr lang="en-US" sz="1450" dirty="0"/>
          </a:p>
        </p:txBody>
      </p:sp>
      <p:sp>
        <p:nvSpPr>
          <p:cNvPr id="5" name="Shape 2"/>
          <p:cNvSpPr/>
          <p:nvPr/>
        </p:nvSpPr>
        <p:spPr>
          <a:xfrm>
            <a:off x="443746" y="4684395"/>
            <a:ext cx="15240" cy="618053"/>
          </a:xfrm>
          <a:prstGeom prst="rect">
            <a:avLst/>
          </a:prstGeom>
          <a:solidFill>
            <a:srgbClr val="40E0D0"/>
          </a:solidFill>
          <a:ln/>
        </p:spPr>
      </p:sp>
      <p:sp>
        <p:nvSpPr>
          <p:cNvPr id="6" name="Text 3"/>
          <p:cNvSpPr/>
          <p:nvPr/>
        </p:nvSpPr>
        <p:spPr>
          <a:xfrm>
            <a:off x="3071574" y="7611547"/>
            <a:ext cx="1584960" cy="1980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155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Crédit immobilier</a:t>
            </a:r>
            <a:endParaRPr lang="en-US" sz="1200" dirty="0"/>
          </a:p>
        </p:txBody>
      </p:sp>
      <p:sp>
        <p:nvSpPr>
          <p:cNvPr id="7" name="Text 4"/>
          <p:cNvSpPr/>
          <p:nvPr/>
        </p:nvSpPr>
        <p:spPr>
          <a:xfrm>
            <a:off x="443746" y="7885628"/>
            <a:ext cx="4212788" cy="2028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00000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Moins de 350.000 €, soit un T3 tout au plus</a:t>
            </a:r>
            <a:endParaRPr lang="en-US" sz="95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0137" y="5445085"/>
            <a:ext cx="4810006" cy="4810006"/>
          </a:xfrm>
          <a:prstGeom prst="rect">
            <a:avLst/>
          </a:prstGeom>
        </p:spPr>
      </p:pic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6644" y="7731442"/>
            <a:ext cx="189667" cy="237053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910286" y="6361509"/>
            <a:ext cx="1584960" cy="1980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Solde des comptes</a:t>
            </a:r>
            <a:endParaRPr lang="en-US" sz="1200" dirty="0"/>
          </a:p>
        </p:txBody>
      </p:sp>
      <p:sp>
        <p:nvSpPr>
          <p:cNvPr id="11" name="Text 6"/>
          <p:cNvSpPr/>
          <p:nvPr/>
        </p:nvSpPr>
        <p:spPr>
          <a:xfrm>
            <a:off x="9910286" y="6635591"/>
            <a:ext cx="4276368" cy="2028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00000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De faibles liquidités.</a:t>
            </a:r>
            <a:endParaRPr lang="en-US" sz="9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0137" y="5445085"/>
            <a:ext cx="4810006" cy="4810006"/>
          </a:xfrm>
          <a:prstGeom prst="rect">
            <a:avLst/>
          </a:prstGeom>
        </p:spPr>
      </p:pic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61960" y="6273522"/>
            <a:ext cx="189667" cy="237053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9910286" y="8861584"/>
            <a:ext cx="1765697" cy="1980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Connexions WeBank App</a:t>
            </a:r>
            <a:endParaRPr lang="en-US" sz="1200" dirty="0"/>
          </a:p>
        </p:txBody>
      </p:sp>
      <p:sp>
        <p:nvSpPr>
          <p:cNvPr id="15" name="Text 8"/>
          <p:cNvSpPr/>
          <p:nvPr/>
        </p:nvSpPr>
        <p:spPr>
          <a:xfrm>
            <a:off x="9910286" y="9135666"/>
            <a:ext cx="4276368" cy="2028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00000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Utilisation digitale négligeable.</a:t>
            </a:r>
            <a:endParaRPr lang="en-US" sz="950" dirty="0"/>
          </a:p>
        </p:txBody>
      </p:sp>
      <p:pic>
        <p:nvPicPr>
          <p:cNvPr id="16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10137" y="5445085"/>
            <a:ext cx="4810006" cy="4810006"/>
          </a:xfrm>
          <a:prstGeom prst="rect">
            <a:avLst/>
          </a:prstGeom>
        </p:spPr>
      </p:pic>
      <p:pic>
        <p:nvPicPr>
          <p:cNvPr id="17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61960" y="9189363"/>
            <a:ext cx="189667" cy="23705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052655" y="314206"/>
            <a:ext cx="4524970" cy="3571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1D9394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L'impact crucial de la relation client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4168854" y="842724"/>
            <a:ext cx="6292572" cy="2143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00" b="1" dirty="0">
                <a:solidFill>
                  <a:srgbClr val="F44444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Près de 50%</a:t>
            </a:r>
            <a:pPr algn="ctr" indent="0" marL="0">
              <a:lnSpc>
                <a:spcPts val="1650"/>
              </a:lnSpc>
              <a:buNone/>
            </a:pPr>
            <a:r>
              <a:rPr lang="en-US" sz="1300" dirty="0">
                <a:solidFill>
                  <a:srgbClr val="1D9394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 des clients peu satisfaits nous considèrent comme banque secondaire.</a:t>
            </a:r>
            <a:endParaRPr lang="en-US" sz="13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45204" y="1228368"/>
            <a:ext cx="3739991" cy="85082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99931" y="2207657"/>
            <a:ext cx="13830538" cy="1828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400"/>
              </a:lnSpc>
              <a:buNone/>
            </a:pPr>
            <a:endParaRPr lang="en-US" sz="850" dirty="0"/>
          </a:p>
        </p:txBody>
      </p:sp>
      <p:sp>
        <p:nvSpPr>
          <p:cNvPr id="6" name="Text 3"/>
          <p:cNvSpPr/>
          <p:nvPr/>
        </p:nvSpPr>
        <p:spPr>
          <a:xfrm>
            <a:off x="399931" y="2621756"/>
            <a:ext cx="6070282" cy="3657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00000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Les clients multibancarisés présentent des </a:t>
            </a:r>
            <a:pPr algn="ctr" indent="0" marL="0">
              <a:lnSpc>
                <a:spcPts val="1400"/>
              </a:lnSpc>
              <a:buNone/>
            </a:pPr>
            <a:r>
              <a:rPr lang="en-US" sz="850" b="1" dirty="0">
                <a:solidFill>
                  <a:srgbClr val="00000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comportements relationnels</a:t>
            </a:r>
            <a:pPr algn="ctr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00000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spécifiques qui peuvent servir d'</a:t>
            </a:r>
            <a:pPr algn="ctr" indent="0" marL="0">
              <a:lnSpc>
                <a:spcPts val="1400"/>
              </a:lnSpc>
              <a:buNone/>
            </a:pPr>
            <a:r>
              <a:rPr lang="en-US" sz="850" b="1" dirty="0">
                <a:solidFill>
                  <a:srgbClr val="00000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indicateurs d'attrition</a:t>
            </a:r>
            <a:pPr algn="ctr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00000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.</a:t>
            </a:r>
            <a:endParaRPr lang="en-US" sz="85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3082" y="3115985"/>
            <a:ext cx="1363980" cy="375666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399931" y="7001113"/>
            <a:ext cx="6070282" cy="1828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400"/>
              </a:lnSpc>
              <a:buNone/>
            </a:pPr>
            <a:endParaRPr lang="en-US" sz="8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6678" y="2647474"/>
            <a:ext cx="4030980" cy="4411980"/>
          </a:xfrm>
          <a:prstGeom prst="rect">
            <a:avLst/>
          </a:prstGeom>
        </p:spPr>
      </p:pic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3306" y="7543681"/>
            <a:ext cx="1739860" cy="764143"/>
          </a:xfrm>
          <a:prstGeom prst="rect">
            <a:avLst/>
          </a:prstGeom>
        </p:spPr>
      </p:pic>
      <p:pic>
        <p:nvPicPr>
          <p:cNvPr id="11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0465" y="7543681"/>
            <a:ext cx="1803321" cy="793552"/>
          </a:xfrm>
          <a:prstGeom prst="rect">
            <a:avLst/>
          </a:prstGeom>
        </p:spPr>
      </p:pic>
      <p:pic>
        <p:nvPicPr>
          <p:cNvPr id="12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39901" y="7543681"/>
            <a:ext cx="3223260" cy="1415653"/>
          </a:xfrm>
          <a:prstGeom prst="rect">
            <a:avLst/>
          </a:prstGeom>
        </p:spPr>
      </p:pic>
      <p:sp>
        <p:nvSpPr>
          <p:cNvPr id="13" name="Text 5"/>
          <p:cNvSpPr/>
          <p:nvPr/>
        </p:nvSpPr>
        <p:spPr>
          <a:xfrm>
            <a:off x="399931" y="9216271"/>
            <a:ext cx="13830538" cy="1828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endParaRPr lang="en-US" sz="8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293269" y="1045131"/>
            <a:ext cx="804374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D9394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Portrait-robot du client à risque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207538"/>
            <a:ext cx="4158615" cy="257020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500455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Profil type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5494972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00000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Cadre ou entrepreneur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5937171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00000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Moins de 40 ans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6379369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00000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Client récent (&lt; 2 ans)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93790" y="6821567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00000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2 comptes maximum</a:t>
            </a:r>
            <a:endParaRPr lang="en-US" sz="1750" dirty="0"/>
          </a:p>
        </p:txBody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5893" y="2207538"/>
            <a:ext cx="4158615" cy="2570202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5235893" y="500455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Comportement digital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5235893" y="5494972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00000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Peu connecté à l'application</a:t>
            </a:r>
            <a:endParaRPr lang="en-US" sz="1750" dirty="0"/>
          </a:p>
        </p:txBody>
      </p:sp>
      <p:sp>
        <p:nvSpPr>
          <p:cNvPr id="12" name="Text 8"/>
          <p:cNvSpPr/>
          <p:nvPr/>
        </p:nvSpPr>
        <p:spPr>
          <a:xfrm>
            <a:off x="5235893" y="5937171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00000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Faible solde sur compte</a:t>
            </a:r>
            <a:endParaRPr lang="en-US" sz="1750" dirty="0"/>
          </a:p>
        </p:txBody>
      </p:sp>
      <p:sp>
        <p:nvSpPr>
          <p:cNvPr id="13" name="Text 9"/>
          <p:cNvSpPr/>
          <p:nvPr/>
        </p:nvSpPr>
        <p:spPr>
          <a:xfrm>
            <a:off x="5235893" y="6379369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00000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Au mieux propriétaire d'un studio</a:t>
            </a:r>
            <a:endParaRPr lang="en-US" sz="1750" dirty="0"/>
          </a:p>
        </p:txBody>
      </p:sp>
      <p:pic>
        <p:nvPicPr>
          <p:cNvPr id="1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7995" y="2207538"/>
            <a:ext cx="4158615" cy="2570202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9677995" y="500455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Relation client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9677995" y="5494972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00000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Satisfaction moyenne à faible</a:t>
            </a:r>
            <a:endParaRPr lang="en-US" sz="1750" dirty="0"/>
          </a:p>
        </p:txBody>
      </p:sp>
      <p:sp>
        <p:nvSpPr>
          <p:cNvPr id="17" name="Text 12"/>
          <p:cNvSpPr/>
          <p:nvPr/>
        </p:nvSpPr>
        <p:spPr>
          <a:xfrm>
            <a:off x="9677995" y="5937171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00000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Contacts fréquents pour résoudre des problèmes</a:t>
            </a:r>
            <a:endParaRPr lang="en-US" sz="1750" dirty="0"/>
          </a:p>
        </p:txBody>
      </p:sp>
      <p:sp>
        <p:nvSpPr>
          <p:cNvPr id="18" name="Text 13"/>
          <p:cNvSpPr/>
          <p:nvPr/>
        </p:nvSpPr>
        <p:spPr>
          <a:xfrm>
            <a:off x="9677995" y="6742271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00000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Réclamations non résolues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644384" y="572333"/>
            <a:ext cx="7341513" cy="6498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100"/>
              </a:lnSpc>
              <a:buNone/>
            </a:pPr>
            <a:r>
              <a:rPr lang="en-US" sz="4050" dirty="0">
                <a:solidFill>
                  <a:srgbClr val="1D9394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Recommandations stratégiques</a:t>
            </a:r>
            <a:endParaRPr lang="en-US" sz="40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7829" y="1534001"/>
            <a:ext cx="1039773" cy="153078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975485" y="1741884"/>
            <a:ext cx="3987165" cy="324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1D9394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Offre de bienvenue multi-produits</a:t>
            </a:r>
            <a:endParaRPr lang="en-US" sz="2000" dirty="0"/>
          </a:p>
        </p:txBody>
      </p:sp>
      <p:sp>
        <p:nvSpPr>
          <p:cNvPr id="5" name="Text 2"/>
          <p:cNvSpPr/>
          <p:nvPr/>
        </p:nvSpPr>
        <p:spPr>
          <a:xfrm>
            <a:off x="1975485" y="2191345"/>
            <a:ext cx="11927086" cy="6655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Cibler les jeunes cadres et entrepreneurs avec une offre intégrée dès l'entrée en relation pour maximiser l'engagement initial.</a:t>
            </a:r>
            <a:endParaRPr lang="en-US" sz="16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829" y="3064788"/>
            <a:ext cx="1039773" cy="1530787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975485" y="3272671"/>
            <a:ext cx="3587115" cy="324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1D9394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Offres croisées crédits + digital</a:t>
            </a:r>
            <a:endParaRPr lang="en-US" sz="2000" dirty="0"/>
          </a:p>
        </p:txBody>
      </p:sp>
      <p:sp>
        <p:nvSpPr>
          <p:cNvPr id="8" name="Text 4"/>
          <p:cNvSpPr/>
          <p:nvPr/>
        </p:nvSpPr>
        <p:spPr>
          <a:xfrm>
            <a:off x="1975485" y="3722132"/>
            <a:ext cx="11927086" cy="6655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Créer des packages associant financement et services digitaux exclusifs pour stimuler l'engagement des clients peu connectés.</a:t>
            </a:r>
            <a:endParaRPr lang="en-US" sz="160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829" y="4595574"/>
            <a:ext cx="1039773" cy="1530787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975485" y="4803458"/>
            <a:ext cx="4333280" cy="324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1D9394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Stratégie 100% digitale personnalisée</a:t>
            </a:r>
            <a:endParaRPr lang="en-US" sz="2000" dirty="0"/>
          </a:p>
        </p:txBody>
      </p:sp>
      <p:sp>
        <p:nvSpPr>
          <p:cNvPr id="11" name="Text 6"/>
          <p:cNvSpPr/>
          <p:nvPr/>
        </p:nvSpPr>
        <p:spPr>
          <a:xfrm>
            <a:off x="1975485" y="5252918"/>
            <a:ext cx="11927086" cy="6655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Déployer des parcours différenciés avec des relances ciblées et des offres exclusives via l'application pour les clients distants.</a:t>
            </a:r>
            <a:endParaRPr lang="en-US" sz="160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829" y="6126361"/>
            <a:ext cx="1039773" cy="1530787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975485" y="6334244"/>
            <a:ext cx="3049667" cy="324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1D9394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Programme "Zéro irritant"</a:t>
            </a:r>
            <a:endParaRPr lang="en-US" sz="2000" dirty="0"/>
          </a:p>
        </p:txBody>
      </p:sp>
      <p:sp>
        <p:nvSpPr>
          <p:cNvPr id="14" name="Text 8"/>
          <p:cNvSpPr/>
          <p:nvPr/>
        </p:nvSpPr>
        <p:spPr>
          <a:xfrm>
            <a:off x="1975485" y="6783705"/>
            <a:ext cx="11927086" cy="6655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Identifier et traiter en priorité les causes majeures de réclamations et communiquer activement sur les améliorations réalisées.</a:t>
            </a:r>
            <a:endParaRPr lang="en-US" sz="16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643199" y="589478"/>
            <a:ext cx="5344001" cy="6679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250"/>
              </a:lnSpc>
              <a:buNone/>
            </a:pPr>
            <a:r>
              <a:rPr lang="en-US" sz="4200" dirty="0">
                <a:solidFill>
                  <a:srgbClr val="1D9394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Bénéfices attendus</a:t>
            </a:r>
            <a:endParaRPr lang="en-US" sz="4200" dirty="0"/>
          </a:p>
        </p:txBody>
      </p:sp>
      <p:sp>
        <p:nvSpPr>
          <p:cNvPr id="3" name="Text 1"/>
          <p:cNvSpPr/>
          <p:nvPr/>
        </p:nvSpPr>
        <p:spPr>
          <a:xfrm>
            <a:off x="1533287" y="3074194"/>
            <a:ext cx="2629138" cy="534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200"/>
              </a:lnSpc>
              <a:buNone/>
            </a:pPr>
            <a:r>
              <a:rPr lang="en-US" sz="4200" dirty="0">
                <a:solidFill>
                  <a:srgbClr val="000000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30%</a:t>
            </a:r>
            <a:endParaRPr lang="en-US" sz="42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44798" y="1738193"/>
            <a:ext cx="3206353" cy="3206353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511975" y="5211604"/>
            <a:ext cx="2672001" cy="333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Réduction d'attrition</a:t>
            </a: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748070" y="5673804"/>
            <a:ext cx="4199930" cy="6838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Diminution des départs de clients multibancarisés vers la concurrence</a:t>
            </a:r>
            <a:endParaRPr lang="en-US" sz="1650" dirty="0"/>
          </a:p>
        </p:txBody>
      </p:sp>
      <p:sp>
        <p:nvSpPr>
          <p:cNvPr id="7" name="Text 4"/>
          <p:cNvSpPr/>
          <p:nvPr/>
        </p:nvSpPr>
        <p:spPr>
          <a:xfrm>
            <a:off x="6000393" y="3074194"/>
            <a:ext cx="2629138" cy="534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200"/>
              </a:lnSpc>
              <a:buNone/>
            </a:pPr>
            <a:r>
              <a:rPr lang="en-US" sz="4200" dirty="0">
                <a:solidFill>
                  <a:srgbClr val="000000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25%</a:t>
            </a:r>
            <a:endParaRPr lang="en-US" sz="420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1904" y="1738193"/>
            <a:ext cx="3206353" cy="3206353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970270" y="5211604"/>
            <a:ext cx="2689622" cy="333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Hausse du portefeuille</a:t>
            </a:r>
            <a:endParaRPr lang="en-US" sz="2100" dirty="0"/>
          </a:p>
        </p:txBody>
      </p:sp>
      <p:sp>
        <p:nvSpPr>
          <p:cNvPr id="10" name="Text 6"/>
          <p:cNvSpPr/>
          <p:nvPr/>
        </p:nvSpPr>
        <p:spPr>
          <a:xfrm>
            <a:off x="5215176" y="5673804"/>
            <a:ext cx="4199930" cy="6838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Augmentation de la part de portefeuille chez les clients fidélisés</a:t>
            </a:r>
            <a:endParaRPr lang="en-US" sz="1650" dirty="0"/>
          </a:p>
        </p:txBody>
      </p:sp>
      <p:sp>
        <p:nvSpPr>
          <p:cNvPr id="11" name="Text 7"/>
          <p:cNvSpPr/>
          <p:nvPr/>
        </p:nvSpPr>
        <p:spPr>
          <a:xfrm>
            <a:off x="10467499" y="3074194"/>
            <a:ext cx="2629138" cy="534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200"/>
              </a:lnSpc>
              <a:buNone/>
            </a:pPr>
            <a:r>
              <a:rPr lang="en-US" sz="4200" dirty="0">
                <a:solidFill>
                  <a:srgbClr val="000000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40%</a:t>
            </a:r>
            <a:endParaRPr lang="en-US" sz="4200" dirty="0"/>
          </a:p>
        </p:txBody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79010" y="1738193"/>
            <a:ext cx="3206353" cy="3206353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0446187" y="5211604"/>
            <a:ext cx="2672001" cy="333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Satisfaction client</a:t>
            </a:r>
            <a:endParaRPr lang="en-US" sz="2100" dirty="0"/>
          </a:p>
        </p:txBody>
      </p:sp>
      <p:sp>
        <p:nvSpPr>
          <p:cNvPr id="14" name="Text 9"/>
          <p:cNvSpPr/>
          <p:nvPr/>
        </p:nvSpPr>
        <p:spPr>
          <a:xfrm>
            <a:off x="9682282" y="5673804"/>
            <a:ext cx="4199930" cy="6838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Amélioration de l'expérience client mesurée par le NPS</a:t>
            </a:r>
            <a:endParaRPr lang="en-US" sz="1650" dirty="0"/>
          </a:p>
        </p:txBody>
      </p:sp>
      <p:sp>
        <p:nvSpPr>
          <p:cNvPr id="15" name="Text 10"/>
          <p:cNvSpPr/>
          <p:nvPr/>
        </p:nvSpPr>
        <p:spPr>
          <a:xfrm>
            <a:off x="1581031" y="6918722"/>
            <a:ext cx="11788973" cy="4007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150"/>
              </a:lnSpc>
              <a:buNone/>
            </a:pPr>
            <a:r>
              <a:rPr lang="en-US" sz="2500" dirty="0">
                <a:solidFill>
                  <a:srgbClr val="1D9394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Une stratégie ciblée qui transforme la multibancarité en opportunité de croissance</a:t>
            </a:r>
            <a:endParaRPr lang="en-US" sz="2500" dirty="0"/>
          </a:p>
        </p:txBody>
      </p:sp>
      <p:sp>
        <p:nvSpPr>
          <p:cNvPr id="16" name="Shape 11"/>
          <p:cNvSpPr/>
          <p:nvPr/>
        </p:nvSpPr>
        <p:spPr>
          <a:xfrm>
            <a:off x="748070" y="6598087"/>
            <a:ext cx="30480" cy="1042035"/>
          </a:xfrm>
          <a:prstGeom prst="rect">
            <a:avLst/>
          </a:prstGeom>
          <a:solidFill>
            <a:srgbClr val="40E0D0"/>
          </a:solidFill>
          <a:ln/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2025-06-27T10:14:53Z</dcterms:created>
  <dcterms:modified xsi:type="dcterms:W3CDTF">2025-06-27T10:14:53Z</dcterms:modified>
</cp:coreProperties>
</file>